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889"/>
            <a:ext cx="10694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4585335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4542830"/>
            <a:ext cx="341899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4585335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94000" y="4542830"/>
            <a:ext cx="46946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Loyalty Programs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drive them into the "Loyal" segment.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00" y="6326148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6283643"/>
            <a:ext cx="39013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Review Discount Policy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1530906" y="684502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control, especially for discount-dependent products.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1895" y="632614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94000" y="62836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2650" dirty="0"/>
          </a:p>
        </p:txBody>
      </p:sp>
      <p:sp>
        <p:nvSpPr>
          <p:cNvPr id="15" name="Text 8"/>
          <p:cNvSpPr/>
          <p:nvPr/>
        </p:nvSpPr>
        <p:spPr>
          <a:xfrm>
            <a:off x="8194000" y="684502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243" y="843677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131243" y="1407914"/>
            <a:ext cx="785431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Analyzing 4,000 Purchases</a:t>
            </a:r>
            <a:endParaRPr lang="en-US" sz="7250" dirty="0"/>
          </a:p>
        </p:txBody>
      </p:sp>
      <p:sp>
        <p:nvSpPr>
          <p:cNvPr id="5" name="Shape 2"/>
          <p:cNvSpPr/>
          <p:nvPr/>
        </p:nvSpPr>
        <p:spPr>
          <a:xfrm>
            <a:off x="6131243" y="3987403"/>
            <a:ext cx="3835003" cy="1754505"/>
          </a:xfrm>
          <a:prstGeom prst="roundRect">
            <a:avLst>
              <a:gd name="adj" fmla="val 625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8383" y="3987403"/>
            <a:ext cx="91440" cy="1754505"/>
          </a:xfrm>
          <a:prstGeom prst="roundRect">
            <a:avLst>
              <a:gd name="adj" fmla="val 84638"/>
            </a:avLst>
          </a:prstGeom>
          <a:solidFill>
            <a:srgbClr val="EEAEF6"/>
          </a:solidFill>
          <a:ln/>
        </p:spPr>
      </p:sp>
      <p:sp>
        <p:nvSpPr>
          <p:cNvPr id="7" name="Text 4"/>
          <p:cNvSpPr/>
          <p:nvPr/>
        </p:nvSpPr>
        <p:spPr>
          <a:xfrm>
            <a:off x="6406872" y="4194453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Scope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06872" y="4650462"/>
            <a:ext cx="33523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purchases across various product categories.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0435" y="3987403"/>
            <a:ext cx="3835122" cy="1754505"/>
          </a:xfrm>
          <a:prstGeom prst="roundRect">
            <a:avLst>
              <a:gd name="adj" fmla="val 625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7575" y="3987403"/>
            <a:ext cx="91440" cy="1754505"/>
          </a:xfrm>
          <a:prstGeom prst="roundRect">
            <a:avLst>
              <a:gd name="adj" fmla="val 84638"/>
            </a:avLst>
          </a:prstGeom>
          <a:solidFill>
            <a:srgbClr val="EEAEF6"/>
          </a:solidFill>
          <a:ln/>
        </p:spPr>
      </p:sp>
      <p:sp>
        <p:nvSpPr>
          <p:cNvPr id="11" name="Text 8"/>
          <p:cNvSpPr/>
          <p:nvPr/>
        </p:nvSpPr>
        <p:spPr>
          <a:xfrm>
            <a:off x="10426065" y="4194453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Goal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26065" y="4650462"/>
            <a:ext cx="33524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spending patterns, customer segments, and product preferences.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1243" y="5926098"/>
            <a:ext cx="3835003" cy="1459706"/>
          </a:xfrm>
          <a:prstGeom prst="roundRect">
            <a:avLst>
              <a:gd name="adj" fmla="val 751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08383" y="5926098"/>
            <a:ext cx="91440" cy="1459706"/>
          </a:xfrm>
          <a:prstGeom prst="roundRect">
            <a:avLst>
              <a:gd name="adj" fmla="val 84638"/>
            </a:avLst>
          </a:prstGeom>
          <a:solidFill>
            <a:srgbClr val="EEAEF6"/>
          </a:solidFill>
          <a:ln/>
        </p:spPr>
      </p:sp>
      <p:sp>
        <p:nvSpPr>
          <p:cNvPr id="15" name="Text 12"/>
          <p:cNvSpPr/>
          <p:nvPr/>
        </p:nvSpPr>
        <p:spPr>
          <a:xfrm>
            <a:off x="6406872" y="6133148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Impact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406872" y="6589157"/>
            <a:ext cx="33523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business decisions on marketing and product positioning.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570905"/>
            <a:ext cx="7690961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Summary: Key Features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2919" y="2179558"/>
            <a:ext cx="622697" cy="6226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95053" y="235469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Demographics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095053" y="2803684"/>
            <a:ext cx="680882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Subscription Status.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2919" y="3551039"/>
            <a:ext cx="622697" cy="6226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5053" y="372618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Purchase Details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095053" y="4175165"/>
            <a:ext cx="680882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Item, Category, Amount, Season, Size, Color.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2919" y="4922520"/>
            <a:ext cx="622697" cy="6226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95053" y="5097661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Behavior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095053" y="5546646"/>
            <a:ext cx="6808827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Discount, Promo Code, Previous Purchases, Review Rating, Shipping.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6212919" y="6444496"/>
            <a:ext cx="7690961" cy="1214199"/>
          </a:xfrm>
          <a:prstGeom prst="roundRect">
            <a:avLst>
              <a:gd name="adj" fmla="val 7181"/>
            </a:avLst>
          </a:prstGeom>
          <a:solidFill>
            <a:srgbClr val="3E0845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445" y="6758345"/>
            <a:ext cx="259437" cy="2075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87408" y="6703814"/>
            <a:ext cx="680894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Data: 37 values in Review Rating column were imputed using category median.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100" y="563166"/>
            <a:ext cx="216824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PREPARATION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607100" y="903446"/>
            <a:ext cx="7707749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Exploratory Data Analysis in Python</a:t>
            </a:r>
            <a:endParaRPr lang="en-US" sz="3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0" y="1705570"/>
            <a:ext cx="520303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0758" y="1878925"/>
            <a:ext cx="34756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300758" y="2308146"/>
            <a:ext cx="723614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and checked structure/summary statistics.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1" y="2932390"/>
            <a:ext cx="520303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60909" y="3105745"/>
            <a:ext cx="26018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560909" y="3534966"/>
            <a:ext cx="6975991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Handled missing Review Rating data by imputing with category median.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03" y="4159210"/>
            <a:ext cx="520303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21061" y="4332565"/>
            <a:ext cx="26018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Standardization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821061" y="4761786"/>
            <a:ext cx="67158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readability.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673" y="5386030"/>
            <a:ext cx="520303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81332" y="5559385"/>
            <a:ext cx="260770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081332" y="5988606"/>
            <a:ext cx="64555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columns.</a:t>
            </a:r>
            <a:endParaRPr lang="en-US" sz="13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03" y="6612850"/>
            <a:ext cx="520303" cy="11430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821061" y="6786205"/>
            <a:ext cx="26018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Integration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1821061" y="7215426"/>
            <a:ext cx="67158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PostgreSQL for SQL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111" y="923925"/>
            <a:ext cx="766857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Revenue &amp; Spending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1" y="2794397"/>
            <a:ext cx="4395311" cy="2461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41393" y="2768084"/>
            <a:ext cx="2758797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Findings: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11141393" y="3374112"/>
            <a:ext cx="2758797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significantly higher total revenue ($157,890).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141393" y="4797028"/>
            <a:ext cx="2758797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 used discounts but still spent above average.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1141393" y="5882640"/>
            <a:ext cx="2758797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had a higher average spend ($60.48) than Standard ($58.46).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258" y="812959"/>
            <a:ext cx="19330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INSIGHTS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541258" y="1116449"/>
            <a:ext cx="7615952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Products and Discount Dependency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541258" y="1986082"/>
            <a:ext cx="284654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5 Products by Rating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2450902" y="2449949"/>
            <a:ext cx="22860" cy="4617244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7" name="Shape 4"/>
          <p:cNvSpPr/>
          <p:nvPr/>
        </p:nvSpPr>
        <p:spPr>
          <a:xfrm>
            <a:off x="2175986" y="2612469"/>
            <a:ext cx="309205" cy="22860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8" name="Shape 5"/>
          <p:cNvSpPr/>
          <p:nvPr/>
        </p:nvSpPr>
        <p:spPr>
          <a:xfrm>
            <a:off x="2404348" y="2565916"/>
            <a:ext cx="115967" cy="115967"/>
          </a:xfrm>
          <a:prstGeom prst="roundRect">
            <a:avLst>
              <a:gd name="adj" fmla="val 394250"/>
            </a:avLst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541258" y="2503051"/>
            <a:ext cx="13025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Gloves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41258" y="2899291"/>
            <a:ext cx="130254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Rating: 3.86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2439472" y="3540204"/>
            <a:ext cx="309205" cy="22860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12" name="Shape 9"/>
          <p:cNvSpPr/>
          <p:nvPr/>
        </p:nvSpPr>
        <p:spPr>
          <a:xfrm>
            <a:off x="2404348" y="3493651"/>
            <a:ext cx="115967" cy="115967"/>
          </a:xfrm>
          <a:prstGeom prst="roundRect">
            <a:avLst>
              <a:gd name="adj" fmla="val 394250"/>
            </a:avLst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3080861" y="3430786"/>
            <a:ext cx="13025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Sandals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3080861" y="3827026"/>
            <a:ext cx="130254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Rating: 3.84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2175986" y="4339947"/>
            <a:ext cx="309205" cy="22860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16" name="Shape 13"/>
          <p:cNvSpPr/>
          <p:nvPr/>
        </p:nvSpPr>
        <p:spPr>
          <a:xfrm>
            <a:off x="2404348" y="4293394"/>
            <a:ext cx="115967" cy="115967"/>
          </a:xfrm>
          <a:prstGeom prst="roundRect">
            <a:avLst>
              <a:gd name="adj" fmla="val 394250"/>
            </a:avLst>
          </a:prstGeom>
          <a:solidFill>
            <a:srgbClr val="EEAEF6"/>
          </a:solidFill>
          <a:ln/>
        </p:spPr>
      </p:sp>
      <p:sp>
        <p:nvSpPr>
          <p:cNvPr id="17" name="Text 14"/>
          <p:cNvSpPr/>
          <p:nvPr/>
        </p:nvSpPr>
        <p:spPr>
          <a:xfrm>
            <a:off x="541258" y="4230529"/>
            <a:ext cx="13025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Boots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41258" y="4626769"/>
            <a:ext cx="130254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Rating: 3.82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2439472" y="5139690"/>
            <a:ext cx="309205" cy="22860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20" name="Shape 17"/>
          <p:cNvSpPr/>
          <p:nvPr/>
        </p:nvSpPr>
        <p:spPr>
          <a:xfrm>
            <a:off x="2404348" y="5093137"/>
            <a:ext cx="115967" cy="115967"/>
          </a:xfrm>
          <a:prstGeom prst="roundRect">
            <a:avLst>
              <a:gd name="adj" fmla="val 394250"/>
            </a:avLst>
          </a:prstGeom>
          <a:solidFill>
            <a:srgbClr val="EEAEF6"/>
          </a:solidFill>
          <a:ln/>
        </p:spPr>
      </p:sp>
      <p:sp>
        <p:nvSpPr>
          <p:cNvPr id="21" name="Text 18"/>
          <p:cNvSpPr/>
          <p:nvPr/>
        </p:nvSpPr>
        <p:spPr>
          <a:xfrm>
            <a:off x="3080861" y="5030272"/>
            <a:ext cx="13025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Hat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3080861" y="5426512"/>
            <a:ext cx="130254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Rating: 3.80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2175986" y="5939433"/>
            <a:ext cx="309205" cy="22860"/>
          </a:xfrm>
          <a:prstGeom prst="roundRect">
            <a:avLst>
              <a:gd name="adj" fmla="val 284144"/>
            </a:avLst>
          </a:prstGeom>
          <a:solidFill>
            <a:srgbClr val="414677"/>
          </a:solidFill>
          <a:ln/>
        </p:spPr>
      </p:sp>
      <p:sp>
        <p:nvSpPr>
          <p:cNvPr id="24" name="Shape 21"/>
          <p:cNvSpPr/>
          <p:nvPr/>
        </p:nvSpPr>
        <p:spPr>
          <a:xfrm>
            <a:off x="2404348" y="5892879"/>
            <a:ext cx="115967" cy="115967"/>
          </a:xfrm>
          <a:prstGeom prst="roundRect">
            <a:avLst>
              <a:gd name="adj" fmla="val 394250"/>
            </a:avLst>
          </a:prstGeom>
          <a:solidFill>
            <a:srgbClr val="EEAEF6"/>
          </a:solidFill>
          <a:ln/>
        </p:spPr>
      </p:sp>
      <p:sp>
        <p:nvSpPr>
          <p:cNvPr id="25" name="Text 22"/>
          <p:cNvSpPr/>
          <p:nvPr/>
        </p:nvSpPr>
        <p:spPr>
          <a:xfrm>
            <a:off x="541258" y="5830014"/>
            <a:ext cx="13025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Skirt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541258" y="6226254"/>
            <a:ext cx="130254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Rating: 3.78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4768215" y="1986082"/>
            <a:ext cx="346424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Discount-Dependent Products</a:t>
            </a:r>
            <a:endParaRPr lang="en-US" sz="1800" dirty="0"/>
          </a:p>
        </p:txBody>
      </p:sp>
      <p:sp>
        <p:nvSpPr>
          <p:cNvPr id="28" name="Shape 25"/>
          <p:cNvSpPr/>
          <p:nvPr/>
        </p:nvSpPr>
        <p:spPr>
          <a:xfrm>
            <a:off x="4768215" y="2527221"/>
            <a:ext cx="3286839" cy="193238"/>
          </a:xfrm>
          <a:prstGeom prst="roundRect">
            <a:avLst>
              <a:gd name="adj" fmla="val 33614"/>
            </a:avLst>
          </a:prstGeom>
          <a:solidFill>
            <a:srgbClr val="282D5E"/>
          </a:solidFill>
          <a:ln/>
        </p:spPr>
      </p:sp>
      <p:sp>
        <p:nvSpPr>
          <p:cNvPr id="29" name="Shape 26"/>
          <p:cNvSpPr/>
          <p:nvPr/>
        </p:nvSpPr>
        <p:spPr>
          <a:xfrm>
            <a:off x="4768215" y="2527221"/>
            <a:ext cx="1643420" cy="193238"/>
          </a:xfrm>
          <a:prstGeom prst="roundRect">
            <a:avLst>
              <a:gd name="adj" fmla="val 33614"/>
            </a:avLst>
          </a:prstGeom>
          <a:solidFill>
            <a:srgbClr val="EEAEF6"/>
          </a:solidFill>
          <a:ln/>
        </p:spPr>
      </p:sp>
      <p:sp>
        <p:nvSpPr>
          <p:cNvPr id="30" name="Text 27"/>
          <p:cNvSpPr/>
          <p:nvPr/>
        </p:nvSpPr>
        <p:spPr>
          <a:xfrm>
            <a:off x="8171021" y="2527221"/>
            <a:ext cx="439341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50%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4768215" y="2913698"/>
            <a:ext cx="38421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</a:t>
            </a:r>
            <a:endParaRPr lang="en-US" sz="1200" dirty="0"/>
          </a:p>
        </p:txBody>
      </p:sp>
      <p:sp>
        <p:nvSpPr>
          <p:cNvPr id="32" name="Shape 29"/>
          <p:cNvSpPr/>
          <p:nvPr/>
        </p:nvSpPr>
        <p:spPr>
          <a:xfrm>
            <a:off x="4768215" y="3547586"/>
            <a:ext cx="2981920" cy="193238"/>
          </a:xfrm>
          <a:prstGeom prst="roundRect">
            <a:avLst>
              <a:gd name="adj" fmla="val 33614"/>
            </a:avLst>
          </a:prstGeom>
          <a:solidFill>
            <a:srgbClr val="282D5E"/>
          </a:solidFill>
          <a:ln/>
        </p:spPr>
      </p:sp>
      <p:sp>
        <p:nvSpPr>
          <p:cNvPr id="33" name="Shape 30"/>
          <p:cNvSpPr/>
          <p:nvPr/>
        </p:nvSpPr>
        <p:spPr>
          <a:xfrm>
            <a:off x="4768215" y="3547586"/>
            <a:ext cx="1480780" cy="193238"/>
          </a:xfrm>
          <a:prstGeom prst="roundRect">
            <a:avLst>
              <a:gd name="adj" fmla="val 33614"/>
            </a:avLst>
          </a:prstGeom>
          <a:solidFill>
            <a:srgbClr val="EEAEF6"/>
          </a:solidFill>
          <a:ln/>
        </p:spPr>
      </p:sp>
      <p:sp>
        <p:nvSpPr>
          <p:cNvPr id="34" name="Text 31"/>
          <p:cNvSpPr/>
          <p:nvPr/>
        </p:nvSpPr>
        <p:spPr>
          <a:xfrm>
            <a:off x="7866102" y="3547586"/>
            <a:ext cx="744260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49.66%</a:t>
            </a:r>
            <a:endParaRPr lang="en-US" sz="1500" dirty="0"/>
          </a:p>
        </p:txBody>
      </p:sp>
      <p:sp>
        <p:nvSpPr>
          <p:cNvPr id="35" name="Text 32"/>
          <p:cNvSpPr/>
          <p:nvPr/>
        </p:nvSpPr>
        <p:spPr>
          <a:xfrm>
            <a:off x="4768215" y="3934063"/>
            <a:ext cx="38421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Sneakers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>
            <a:off x="4768215" y="4567952"/>
            <a:ext cx="3007876" cy="193238"/>
          </a:xfrm>
          <a:prstGeom prst="roundRect">
            <a:avLst>
              <a:gd name="adj" fmla="val 33614"/>
            </a:avLst>
          </a:prstGeom>
          <a:solidFill>
            <a:srgbClr val="282D5E"/>
          </a:solidFill>
          <a:ln/>
        </p:spPr>
      </p:sp>
      <p:sp>
        <p:nvSpPr>
          <p:cNvPr id="37" name="Shape 34"/>
          <p:cNvSpPr/>
          <p:nvPr/>
        </p:nvSpPr>
        <p:spPr>
          <a:xfrm>
            <a:off x="4768215" y="4567952"/>
            <a:ext cx="1475899" cy="193238"/>
          </a:xfrm>
          <a:prstGeom prst="roundRect">
            <a:avLst>
              <a:gd name="adj" fmla="val 33614"/>
            </a:avLst>
          </a:prstGeom>
          <a:solidFill>
            <a:srgbClr val="EEAEF6"/>
          </a:solidFill>
          <a:ln/>
        </p:spPr>
      </p:sp>
      <p:sp>
        <p:nvSpPr>
          <p:cNvPr id="38" name="Text 35"/>
          <p:cNvSpPr/>
          <p:nvPr/>
        </p:nvSpPr>
        <p:spPr>
          <a:xfrm>
            <a:off x="7892058" y="4567952"/>
            <a:ext cx="718304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49.07%</a:t>
            </a:r>
            <a:endParaRPr lang="en-US" sz="1500" dirty="0"/>
          </a:p>
        </p:txBody>
      </p:sp>
      <p:sp>
        <p:nvSpPr>
          <p:cNvPr id="39" name="Text 36"/>
          <p:cNvSpPr/>
          <p:nvPr/>
        </p:nvSpPr>
        <p:spPr>
          <a:xfrm>
            <a:off x="4768215" y="4954429"/>
            <a:ext cx="38421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Coat</a:t>
            </a:r>
            <a:endParaRPr lang="en-US" sz="1200" dirty="0"/>
          </a:p>
        </p:txBody>
      </p:sp>
      <p:sp>
        <p:nvSpPr>
          <p:cNvPr id="40" name="Shape 37"/>
          <p:cNvSpPr/>
          <p:nvPr/>
        </p:nvSpPr>
        <p:spPr>
          <a:xfrm>
            <a:off x="4768215" y="5588318"/>
            <a:ext cx="3063716" cy="193238"/>
          </a:xfrm>
          <a:prstGeom prst="roundRect">
            <a:avLst>
              <a:gd name="adj" fmla="val 33614"/>
            </a:avLst>
          </a:prstGeom>
          <a:solidFill>
            <a:srgbClr val="282D5E"/>
          </a:solidFill>
          <a:ln/>
        </p:spPr>
      </p:sp>
      <p:sp>
        <p:nvSpPr>
          <p:cNvPr id="41" name="Shape 38"/>
          <p:cNvSpPr/>
          <p:nvPr/>
        </p:nvSpPr>
        <p:spPr>
          <a:xfrm>
            <a:off x="4768215" y="5588318"/>
            <a:ext cx="1475780" cy="193238"/>
          </a:xfrm>
          <a:prstGeom prst="roundRect">
            <a:avLst>
              <a:gd name="adj" fmla="val 33614"/>
            </a:avLst>
          </a:prstGeom>
          <a:solidFill>
            <a:srgbClr val="EEAEF6"/>
          </a:solidFill>
          <a:ln/>
        </p:spPr>
      </p:sp>
      <p:sp>
        <p:nvSpPr>
          <p:cNvPr id="42" name="Text 39"/>
          <p:cNvSpPr/>
          <p:nvPr/>
        </p:nvSpPr>
        <p:spPr>
          <a:xfrm>
            <a:off x="7947898" y="5588318"/>
            <a:ext cx="662464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48.17%</a:t>
            </a:r>
            <a:endParaRPr lang="en-US" sz="1500" dirty="0"/>
          </a:p>
        </p:txBody>
      </p:sp>
      <p:sp>
        <p:nvSpPr>
          <p:cNvPr id="43" name="Text 40"/>
          <p:cNvSpPr/>
          <p:nvPr/>
        </p:nvSpPr>
        <p:spPr>
          <a:xfrm>
            <a:off x="4768215" y="5974794"/>
            <a:ext cx="38421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Sweater</a:t>
            </a:r>
            <a:endParaRPr lang="en-US" sz="1200" dirty="0"/>
          </a:p>
        </p:txBody>
      </p:sp>
      <p:sp>
        <p:nvSpPr>
          <p:cNvPr id="44" name="Shape 41"/>
          <p:cNvSpPr/>
          <p:nvPr/>
        </p:nvSpPr>
        <p:spPr>
          <a:xfrm>
            <a:off x="4768215" y="6608683"/>
            <a:ext cx="3055144" cy="193238"/>
          </a:xfrm>
          <a:prstGeom prst="roundRect">
            <a:avLst>
              <a:gd name="adj" fmla="val 33614"/>
            </a:avLst>
          </a:prstGeom>
          <a:solidFill>
            <a:srgbClr val="282D5E"/>
          </a:solidFill>
          <a:ln/>
        </p:spPr>
      </p:sp>
      <p:sp>
        <p:nvSpPr>
          <p:cNvPr id="45" name="Shape 42"/>
          <p:cNvSpPr/>
          <p:nvPr/>
        </p:nvSpPr>
        <p:spPr>
          <a:xfrm>
            <a:off x="4768215" y="6608683"/>
            <a:ext cx="1447205" cy="193238"/>
          </a:xfrm>
          <a:prstGeom prst="roundRect">
            <a:avLst>
              <a:gd name="adj" fmla="val 33614"/>
            </a:avLst>
          </a:prstGeom>
          <a:solidFill>
            <a:srgbClr val="EEAEF6"/>
          </a:solidFill>
          <a:ln/>
        </p:spPr>
      </p:sp>
      <p:sp>
        <p:nvSpPr>
          <p:cNvPr id="46" name="Text 43"/>
          <p:cNvSpPr/>
          <p:nvPr/>
        </p:nvSpPr>
        <p:spPr>
          <a:xfrm>
            <a:off x="7939326" y="6608683"/>
            <a:ext cx="671036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47.37%</a:t>
            </a:r>
            <a:endParaRPr lang="en-US" sz="1500" dirty="0"/>
          </a:p>
        </p:txBody>
      </p:sp>
      <p:sp>
        <p:nvSpPr>
          <p:cNvPr id="47" name="Text 44"/>
          <p:cNvSpPr/>
          <p:nvPr/>
        </p:nvSpPr>
        <p:spPr>
          <a:xfrm>
            <a:off x="4768215" y="6995160"/>
            <a:ext cx="38421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Pants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83" y="552450"/>
            <a:ext cx="7737634" cy="1255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Segmentation &amp; Loyalty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183" y="2109430"/>
            <a:ext cx="3768328" cy="2023705"/>
          </a:xfrm>
          <a:prstGeom prst="roundRect">
            <a:avLst>
              <a:gd name="adj" fmla="val 4170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904042" y="2310289"/>
            <a:ext cx="602694" cy="602694"/>
          </a:xfrm>
          <a:prstGeom prst="roundRect">
            <a:avLst>
              <a:gd name="adj" fmla="val 15170361"/>
            </a:avLst>
          </a:prstGeom>
          <a:solidFill>
            <a:srgbClr val="EEAE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777" y="2475905"/>
            <a:ext cx="271224" cy="2712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4042" y="3113842"/>
            <a:ext cx="3013710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904042" y="3610928"/>
            <a:ext cx="336661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2370" y="2109430"/>
            <a:ext cx="3768447" cy="2023705"/>
          </a:xfrm>
          <a:prstGeom prst="roundRect">
            <a:avLst>
              <a:gd name="adj" fmla="val 4170"/>
            </a:avLst>
          </a:prstGeom>
          <a:solidFill>
            <a:srgbClr val="282D5E"/>
          </a:solidFill>
          <a:ln/>
        </p:spPr>
      </p:sp>
      <p:sp>
        <p:nvSpPr>
          <p:cNvPr id="10" name="Shape 6"/>
          <p:cNvSpPr/>
          <p:nvPr/>
        </p:nvSpPr>
        <p:spPr>
          <a:xfrm>
            <a:off x="4873228" y="2310289"/>
            <a:ext cx="602694" cy="602694"/>
          </a:xfrm>
          <a:prstGeom prst="roundRect">
            <a:avLst>
              <a:gd name="adj" fmla="val 15170361"/>
            </a:avLst>
          </a:prstGeom>
          <a:solidFill>
            <a:srgbClr val="EEAEF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963" y="2475905"/>
            <a:ext cx="271224" cy="2712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3228" y="3113842"/>
            <a:ext cx="3013710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Returning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4873228" y="3610928"/>
            <a:ext cx="336673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03183" y="4333994"/>
            <a:ext cx="7737634" cy="2023705"/>
          </a:xfrm>
          <a:prstGeom prst="roundRect">
            <a:avLst>
              <a:gd name="adj" fmla="val 4170"/>
            </a:avLst>
          </a:prstGeom>
          <a:solidFill>
            <a:srgbClr val="282D5E"/>
          </a:solidFill>
          <a:ln/>
        </p:spPr>
      </p:sp>
      <p:sp>
        <p:nvSpPr>
          <p:cNvPr id="15" name="Shape 10"/>
          <p:cNvSpPr/>
          <p:nvPr/>
        </p:nvSpPr>
        <p:spPr>
          <a:xfrm>
            <a:off x="904042" y="4534853"/>
            <a:ext cx="602694" cy="602694"/>
          </a:xfrm>
          <a:prstGeom prst="roundRect">
            <a:avLst>
              <a:gd name="adj" fmla="val 15170361"/>
            </a:avLst>
          </a:prstGeom>
          <a:solidFill>
            <a:srgbClr val="EEAEF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777" y="4700468"/>
            <a:ext cx="271224" cy="2712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4042" y="5338405"/>
            <a:ext cx="3013710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</a:t>
            </a:r>
            <a:endParaRPr lang="en-US" sz="2350" dirty="0"/>
          </a:p>
        </p:txBody>
      </p:sp>
      <p:sp>
        <p:nvSpPr>
          <p:cNvPr id="18" name="Text 12"/>
          <p:cNvSpPr/>
          <p:nvPr/>
        </p:nvSpPr>
        <p:spPr>
          <a:xfrm>
            <a:off x="904042" y="5835491"/>
            <a:ext cx="733591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004530" y="6809661"/>
            <a:ext cx="7436287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buyers (&gt;5 purchases) are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likely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subscribe: 958 Yes vs. 2,518 No.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703183" y="6583680"/>
            <a:ext cx="22860" cy="1094661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248209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VALUE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39842" y="861298"/>
            <a:ext cx="745771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Subscribers vs. Non-Subscribers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639842" y="1889522"/>
            <a:ext cx="442483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Status Comparison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639842" y="2437805"/>
            <a:ext cx="6452354" cy="1596152"/>
          </a:xfrm>
          <a:prstGeom prst="roundRect">
            <a:avLst>
              <a:gd name="adj" fmla="val 48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7462" y="2445425"/>
            <a:ext cx="6436400" cy="5269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31175" y="2562701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2980134" y="2562701"/>
            <a:ext cx="177200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Customers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125283" y="2562701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Spend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47462" y="2972395"/>
            <a:ext cx="6436400" cy="5269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31175" y="3089672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2980134" y="3089672"/>
            <a:ext cx="177200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125283" y="3089672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47462" y="3499366"/>
            <a:ext cx="6436400" cy="5269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31175" y="3616643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2980134" y="3616643"/>
            <a:ext cx="177200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125283" y="3616643"/>
            <a:ext cx="17758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9842" y="4239578"/>
            <a:ext cx="645235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have a slightly higher average spend, but subscribers represent a key loyalty segment.</a:t>
            </a:r>
            <a:endParaRPr lang="en-US" sz="14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824" y="1912382"/>
            <a:ext cx="6452354" cy="6452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567928"/>
            <a:ext cx="576714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Age Group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9228" y="1523167"/>
            <a:ext cx="76983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marketing efforts on the highest-contributing segments.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9228" y="2085975"/>
            <a:ext cx="826175" cy="1239322"/>
          </a:xfrm>
          <a:prstGeom prst="roundRect">
            <a:avLst>
              <a:gd name="adj" fmla="val 360019"/>
            </a:avLst>
          </a:prstGeom>
          <a:solidFill>
            <a:srgbClr val="282D5E"/>
          </a:solidFill>
          <a:ln/>
        </p:spPr>
      </p:sp>
      <p:sp>
        <p:nvSpPr>
          <p:cNvPr id="6" name="Text 3"/>
          <p:cNvSpPr/>
          <p:nvPr/>
        </p:nvSpPr>
        <p:spPr>
          <a:xfrm>
            <a:off x="6467356" y="2511981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241857" y="229242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Young Adult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41857" y="2739033"/>
            <a:ext cx="6665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$62,143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9228" y="3531751"/>
            <a:ext cx="826175" cy="1239322"/>
          </a:xfrm>
          <a:prstGeom prst="roundRect">
            <a:avLst>
              <a:gd name="adj" fmla="val 360019"/>
            </a:avLst>
          </a:prstGeom>
          <a:solidFill>
            <a:srgbClr val="282D5E"/>
          </a:solidFill>
          <a:ln/>
        </p:spPr>
      </p:sp>
      <p:sp>
        <p:nvSpPr>
          <p:cNvPr id="10" name="Text 7"/>
          <p:cNvSpPr/>
          <p:nvPr/>
        </p:nvSpPr>
        <p:spPr>
          <a:xfrm>
            <a:off x="6467356" y="3957757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241857" y="373820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Middle-aged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41857" y="4184809"/>
            <a:ext cx="6665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$59,197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9228" y="4977527"/>
            <a:ext cx="826175" cy="1239322"/>
          </a:xfrm>
          <a:prstGeom prst="roundRect">
            <a:avLst>
              <a:gd name="adj" fmla="val 360019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467356" y="5403533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241857" y="518398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Adult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241857" y="5630585"/>
            <a:ext cx="6665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$55,978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9228" y="6423303"/>
            <a:ext cx="826175" cy="1239322"/>
          </a:xfrm>
          <a:prstGeom prst="roundRect">
            <a:avLst>
              <a:gd name="adj" fmla="val 360019"/>
            </a:avLst>
          </a:prstGeom>
          <a:solidFill>
            <a:srgbClr val="282D5E"/>
          </a:solidFill>
          <a:ln/>
        </p:spPr>
      </p:sp>
      <p:sp>
        <p:nvSpPr>
          <p:cNvPr id="18" name="Text 15"/>
          <p:cNvSpPr/>
          <p:nvPr/>
        </p:nvSpPr>
        <p:spPr>
          <a:xfrm>
            <a:off x="6467356" y="6849308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241857" y="6629757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Senior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241857" y="7076361"/>
            <a:ext cx="6665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$55,763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2025-11-10T12:53:32Z</dcterms:created>
  <dcterms:modified xsi:type="dcterms:W3CDTF">2025-11-10T12:53:32Z</dcterms:modified>
</cp:coreProperties>
</file>